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ADLaM Display" panose="02010000000000000000" pitchFamily="2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1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Each layer has a job</a:t>
            </a:r>
          </a:p>
          <a:p>
            <a:endParaRPr lang="en-US"/>
          </a:p>
          <a:p>
            <a:r>
              <a:rPr lang="en-US"/>
              <a:t>Data moves down the layers when sending, and up the layers when receiving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Each layer has a job</a:t>
            </a:r>
          </a:p>
          <a:p>
            <a:endParaRPr lang="en-US"/>
          </a:p>
          <a:p>
            <a:r>
              <a:rPr lang="en-US"/>
              <a:t>Data moves down the layers when sending, and up the layers when receiving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TCP/IP model is what we actually use today</a:t>
            </a:r>
          </a:p>
          <a:p>
            <a:endParaRPr lang="en-US"/>
          </a:p>
          <a:p>
            <a:r>
              <a:rPr lang="en-US"/>
              <a:t>It combines some OSI layers</a:t>
            </a:r>
          </a:p>
          <a:p>
            <a:endParaRPr lang="en-US"/>
          </a:p>
          <a:p>
            <a:r>
              <a:rPr lang="en-US"/>
              <a:t>Simpler - OSI is an academic reference moel</a:t>
            </a:r>
          </a:p>
          <a:p>
            <a:endParaRPr lang="en-US"/>
          </a:p>
          <a:p>
            <a:r>
              <a:rPr lang="en-US"/>
              <a:t>TCP/IP is a real world practical stack</a:t>
            </a:r>
          </a:p>
          <a:p>
            <a:endParaRPr lang="en-US"/>
          </a:p>
          <a:p>
            <a:r>
              <a:rPr lang="en-US"/>
              <a:t>Both are helpful for assisting engineers in diagnosing issues and designing networks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Stretch: Which OSI layers do the router and switch operate at, and why?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endParaRPr/>
          </a:p>
          <a:p>
            <a:r>
              <a:rPr lang="en-US"/>
              <a:t>Which devices would you check and why?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The server is offline, misconfigured, or disconnected from the switch.</a:t>
            </a:r>
          </a:p>
          <a:p>
            <a:endParaRPr lang="en-US"/>
          </a:p>
          <a:p>
            <a:r>
              <a:rPr lang="en-US"/>
              <a:t>A cable or port between server and switch failed.</a:t>
            </a:r>
          </a:p>
          <a:p>
            <a:endParaRPr lang="en-US"/>
          </a:p>
          <a:p>
            <a:r>
              <a:rPr lang="en-US"/>
              <a:t>Firewall on server is blocking local connections.</a:t>
            </a:r>
          </a:p>
          <a:p>
            <a:endParaRPr lang="en-US"/>
          </a:p>
          <a:p>
            <a:r>
              <a:rPr lang="en-US"/>
              <a:t>DNS issue — client can resolve external addresses but not local server name.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Stretch: Which OSI layers do the router and switch operate at, and why?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	HTTP / HTTPS	</a:t>
            </a:r>
          </a:p>
          <a:p>
            <a:endParaRPr lang="en-US"/>
          </a:p>
          <a:p>
            <a:r>
              <a:rPr lang="en-US"/>
              <a:t>B	SMTP	Mail	</a:t>
            </a:r>
          </a:p>
          <a:p>
            <a:endParaRPr lang="en-US"/>
          </a:p>
          <a:p>
            <a:r>
              <a:rPr lang="en-US"/>
              <a:t>C	POP3 or IMAP	</a:t>
            </a:r>
          </a:p>
          <a:p>
            <a:endParaRPr lang="en-US"/>
          </a:p>
          <a:p>
            <a:r>
              <a:rPr lang="en-US"/>
              <a:t>D	FTP / SFTP	</a:t>
            </a:r>
          </a:p>
          <a:p>
            <a:endParaRPr lang="en-US"/>
          </a:p>
          <a:p>
            <a:r>
              <a:rPr lang="en-US"/>
              <a:t>E	DNS	</a:t>
            </a:r>
          </a:p>
          <a:p>
            <a:endParaRPr lang="en-US"/>
          </a:p>
          <a:p>
            <a:r>
              <a:rPr lang="en-US"/>
              <a:t>F	DHCP	</a:t>
            </a:r>
          </a:p>
          <a:p>
            <a:endParaRPr lang="en-US"/>
          </a:p>
          <a:p>
            <a:r>
              <a:rPr lang="en-US"/>
              <a:t>G	RIP / OSPF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Compare it with another similar protocol (e.g., HTTP vs HTTPS).</a:t>
            </a:r>
          </a:p>
          <a:p>
            <a:endParaRPr lang="en-US"/>
          </a:p>
          <a:p>
            <a:r>
              <a:rPr lang="en-US"/>
              <a:t>Explain what could go wrong if it failed (e.g., “If DNS went down…”).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Compare it with another similar protocol (e.g., HTTP vs HTTPS).</a:t>
            </a:r>
          </a:p>
          <a:p>
            <a:endParaRPr lang="en-US"/>
          </a:p>
          <a:p>
            <a:r>
              <a:rPr lang="en-US"/>
              <a:t>Explain what could go wrong if it failed (e.g., “If DNS went down…”).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client device initiates communication</a:t>
            </a:r>
          </a:p>
          <a:p>
            <a:endParaRPr lang="en-US"/>
          </a:p>
          <a:p>
            <a:r>
              <a:rPr lang="en-US"/>
              <a:t>Like a customer ordering food in a restaurant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Compare it with another similar protocol (e.g., HTTP vs HTTPS).</a:t>
            </a:r>
          </a:p>
          <a:p>
            <a:endParaRPr lang="en-US"/>
          </a:p>
          <a:p>
            <a:r>
              <a:rPr lang="en-US"/>
              <a:t>Explain what could go wrong if it failed (e.g., “If DNS went down…”).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Compare it with another similar protocol (e.g., HTTP vs HTTPS).</a:t>
            </a:r>
          </a:p>
          <a:p>
            <a:endParaRPr lang="en-US"/>
          </a:p>
          <a:p>
            <a:r>
              <a:rPr lang="en-US"/>
              <a:t>Explain what could go wrong if it failed (e.g., “If DNS went down…”).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Compare it with another similar protocol (e.g., HTTP vs HTTPS).</a:t>
            </a:r>
          </a:p>
          <a:p>
            <a:endParaRPr lang="en-US"/>
          </a:p>
          <a:p>
            <a:r>
              <a:rPr lang="en-US"/>
              <a:t>Explain what could go wrong if it failed (e.g., “If DNS went down…”).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https://www.educaplay.com/learning-resources/4104685-osi_model.html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server stores data, apps and services</a:t>
            </a:r>
          </a:p>
          <a:p>
            <a:endParaRPr lang="en-US"/>
          </a:p>
          <a:p>
            <a:r>
              <a:rPr lang="en-US"/>
              <a:t>The waiter/kitchen providing what the customer asked for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Like a post office sorting mail to the right person inside of your building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Directs traffic between LANs and the internet using an IP address</a:t>
            </a:r>
          </a:p>
          <a:p>
            <a:endParaRPr lang="en-US"/>
          </a:p>
          <a:p>
            <a:r>
              <a:rPr lang="en-US"/>
              <a:t>Like a traffic controller or a motorway junction deciding each road each packet should take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Like the motorway system connecting cities. The internet backbone is like a big motorway like the M4 or M6</a:t>
            </a:r>
          </a:p>
          <a:p>
            <a:endParaRPr lang="en-US"/>
          </a:p>
          <a:p>
            <a:r>
              <a:rPr lang="en-US"/>
              <a:t>This is where your data travels at light speed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Instructions:</a:t>
            </a:r>
          </a:p>
          <a:p>
            <a:endParaRPr lang="en-US"/>
          </a:p>
          <a:p>
            <a:r>
              <a:rPr lang="en-US"/>
              <a:t>“Use the cards/worksheet (or diagram) to create a small office network.</a:t>
            </a:r>
          </a:p>
          <a:p>
            <a:r>
              <a:rPr lang="en-US"/>
              <a:t>Include: Client, Switch, Router, Server, Internet.</a:t>
            </a:r>
          </a:p>
          <a:p>
            <a:r>
              <a:rPr lang="en-US"/>
              <a:t>Then write one sentence about what each does.”</a:t>
            </a:r>
          </a:p>
          <a:p>
            <a:endParaRPr lang="en-US"/>
          </a:p>
          <a:p>
            <a:r>
              <a:rPr lang="en-US"/>
              <a:t>💬 Stretch: Add a printer and explain where it fits.</a:t>
            </a:r>
          </a:p>
          <a:p>
            <a:r>
              <a:rPr lang="en-US"/>
              <a:t>💬 Check-back: “Which connects your LAN to the internet?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endParaRPr/>
          </a:p>
          <a:p>
            <a:r>
              <a:rPr lang="en-US"/>
              <a:t>Which devices would you check and why?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The server is offline, misconfigured, or disconnected from the switch.</a:t>
            </a:r>
          </a:p>
          <a:p>
            <a:endParaRPr lang="en-US"/>
          </a:p>
          <a:p>
            <a:r>
              <a:rPr lang="en-US"/>
              <a:t>A cable or port between server and switch failed.</a:t>
            </a:r>
          </a:p>
          <a:p>
            <a:endParaRPr lang="en-US"/>
          </a:p>
          <a:p>
            <a:r>
              <a:rPr lang="en-US"/>
              <a:t>Firewall on server is blocking local connections.</a:t>
            </a:r>
          </a:p>
          <a:p>
            <a:endParaRPr lang="en-US"/>
          </a:p>
          <a:p>
            <a:r>
              <a:rPr lang="en-US"/>
              <a:t>DNS issue — client can resolve external addresses but not local server name.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Format - address, delivery route, physical transfer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watch?v=7_LPdttKXPc" TargetMode="Externa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033559" y="5551812"/>
            <a:ext cx="3175710" cy="4206238"/>
          </a:xfrm>
          <a:custGeom>
            <a:avLst/>
            <a:gdLst/>
            <a:ahLst/>
            <a:cxnLst/>
            <a:rect l="l" t="t" r="r" b="b"/>
            <a:pathLst>
              <a:path w="3175710" h="4206238">
                <a:moveTo>
                  <a:pt x="0" y="0"/>
                </a:moveTo>
                <a:lnTo>
                  <a:pt x="3175710" y="0"/>
                </a:lnTo>
                <a:lnTo>
                  <a:pt x="3175710" y="4206239"/>
                </a:lnTo>
                <a:lnTo>
                  <a:pt x="0" y="4206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80055" y="3516402"/>
            <a:ext cx="18127890" cy="250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Draw a diagram or jot some ideas down on your whiteboard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9696" y="174155"/>
            <a:ext cx="17496390" cy="250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When you send a message to someone online, where does it actually go?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874507" y="3766568"/>
            <a:ext cx="4161618" cy="4114800"/>
          </a:xfrm>
          <a:custGeom>
            <a:avLst/>
            <a:gdLst/>
            <a:ahLst/>
            <a:cxnLst/>
            <a:rect l="l" t="t" r="r" b="b"/>
            <a:pathLst>
              <a:path w="4161618" h="4114800">
                <a:moveTo>
                  <a:pt x="0" y="0"/>
                </a:moveTo>
                <a:lnTo>
                  <a:pt x="4161619" y="0"/>
                </a:lnTo>
                <a:lnTo>
                  <a:pt x="41616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7452494" y="54028"/>
            <a:ext cx="3383012" cy="140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Router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45078" y="1862121"/>
            <a:ext cx="12620476" cy="1252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9"/>
              </a:lnSpc>
            </a:pPr>
            <a:r>
              <a:rPr lang="en-US" sz="72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Connects different networks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936749" y="4204855"/>
            <a:ext cx="8730540" cy="5827635"/>
          </a:xfrm>
          <a:custGeom>
            <a:avLst/>
            <a:gdLst/>
            <a:ahLst/>
            <a:cxnLst/>
            <a:rect l="l" t="t" r="r" b="b"/>
            <a:pathLst>
              <a:path w="8730540" h="5827635">
                <a:moveTo>
                  <a:pt x="0" y="0"/>
                </a:moveTo>
                <a:lnTo>
                  <a:pt x="8730540" y="0"/>
                </a:lnTo>
                <a:lnTo>
                  <a:pt x="8730540" y="5827635"/>
                </a:lnTo>
                <a:lnTo>
                  <a:pt x="0" y="5827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4343400" y="54028"/>
            <a:ext cx="9479384" cy="140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Internet/Backbone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890696"/>
            <a:ext cx="17910633" cy="207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Global system or routers and high speed fibre links managed by internet service providers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0" y="54028"/>
            <a:ext cx="18288000" cy="285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Draw a diagram of a small office network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9392" y="3088454"/>
            <a:ext cx="17788608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You need to include a client, switch, router, server, and internet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9392" y="5449183"/>
            <a:ext cx="17788608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Write a sentence on each element and explain what it does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758992" y="1455479"/>
            <a:ext cx="8321979" cy="8321979"/>
          </a:xfrm>
          <a:custGeom>
            <a:avLst/>
            <a:gdLst/>
            <a:ahLst/>
            <a:cxnLst/>
            <a:rect l="l" t="t" r="r" b="b"/>
            <a:pathLst>
              <a:path w="8321979" h="8321979">
                <a:moveTo>
                  <a:pt x="0" y="0"/>
                </a:moveTo>
                <a:lnTo>
                  <a:pt x="8321979" y="0"/>
                </a:lnTo>
                <a:lnTo>
                  <a:pt x="8321979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4371082" y="54028"/>
            <a:ext cx="9545836" cy="140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Network detective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10004" y="7774585"/>
            <a:ext cx="19838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27428" y="7774585"/>
            <a:ext cx="26119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8196" y="1763882"/>
            <a:ext cx="2597204" cy="222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PC 1 - internet works, no server access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6579" y="5195456"/>
            <a:ext cx="406241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PC 2 - nothing works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40952" y="2606844"/>
            <a:ext cx="577959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All lights on the switch are 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52122" y="3930502"/>
            <a:ext cx="378172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The router is online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0" y="54028"/>
            <a:ext cx="18288000" cy="43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When you send a message online, it doesn’t just go straight from one device to another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4942199"/>
            <a:ext cx="17423458" cy="285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It’s wrapped and unwrapped in layers, like parcels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31548" y="3274793"/>
            <a:ext cx="5294063" cy="6182848"/>
          </a:xfrm>
          <a:custGeom>
            <a:avLst/>
            <a:gdLst/>
            <a:ahLst/>
            <a:cxnLst/>
            <a:rect l="l" t="t" r="r" b="b"/>
            <a:pathLst>
              <a:path w="5294063" h="6182848">
                <a:moveTo>
                  <a:pt x="0" y="0"/>
                </a:moveTo>
                <a:lnTo>
                  <a:pt x="5294063" y="0"/>
                </a:lnTo>
                <a:lnTo>
                  <a:pt x="5294063" y="6182847"/>
                </a:lnTo>
                <a:lnTo>
                  <a:pt x="0" y="618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905820" y="419086"/>
            <a:ext cx="14145518" cy="140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Each layer adds instructions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53774" y="4292242"/>
            <a:ext cx="11766843" cy="4441983"/>
          </a:xfrm>
          <a:custGeom>
            <a:avLst/>
            <a:gdLst/>
            <a:ahLst/>
            <a:cxnLst/>
            <a:rect l="l" t="t" r="r" b="b"/>
            <a:pathLst>
              <a:path w="11766843" h="4441983">
                <a:moveTo>
                  <a:pt x="0" y="0"/>
                </a:moveTo>
                <a:lnTo>
                  <a:pt x="11766843" y="0"/>
                </a:lnTo>
                <a:lnTo>
                  <a:pt x="11766843" y="4441983"/>
                </a:lnTo>
                <a:lnTo>
                  <a:pt x="0" y="4441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0" y="54028"/>
            <a:ext cx="18288000" cy="285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The OSI and TCP/IP models explain how each step happens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8264" y="843341"/>
            <a:ext cx="14197140" cy="7790680"/>
          </a:xfrm>
          <a:custGeom>
            <a:avLst/>
            <a:gdLst/>
            <a:ahLst/>
            <a:cxnLst/>
            <a:rect l="l" t="t" r="r" b="b"/>
            <a:pathLst>
              <a:path w="14197140" h="7790680">
                <a:moveTo>
                  <a:pt x="0" y="0"/>
                </a:moveTo>
                <a:lnTo>
                  <a:pt x="14197140" y="0"/>
                </a:lnTo>
                <a:lnTo>
                  <a:pt x="14197140" y="7790680"/>
                </a:lnTo>
                <a:lnTo>
                  <a:pt x="0" y="7790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17821" y="4831316"/>
            <a:ext cx="4439073" cy="4814178"/>
          </a:xfrm>
          <a:custGeom>
            <a:avLst/>
            <a:gdLst/>
            <a:ahLst/>
            <a:cxnLst/>
            <a:rect l="l" t="t" r="r" b="b"/>
            <a:pathLst>
              <a:path w="4439073" h="4814178">
                <a:moveTo>
                  <a:pt x="0" y="0"/>
                </a:moveTo>
                <a:lnTo>
                  <a:pt x="4439073" y="0"/>
                </a:lnTo>
                <a:lnTo>
                  <a:pt x="4439073" y="4814178"/>
                </a:lnTo>
                <a:lnTo>
                  <a:pt x="0" y="4814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0" y="54028"/>
            <a:ext cx="18288000" cy="43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Come up with your own pneumonic to help you remember the different steps of the OSI layer model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1074" y="412871"/>
            <a:ext cx="14077261" cy="9431765"/>
          </a:xfrm>
          <a:custGeom>
            <a:avLst/>
            <a:gdLst/>
            <a:ahLst/>
            <a:cxnLst/>
            <a:rect l="l" t="t" r="r" b="b"/>
            <a:pathLst>
              <a:path w="14077261" h="9431765">
                <a:moveTo>
                  <a:pt x="0" y="0"/>
                </a:moveTo>
                <a:lnTo>
                  <a:pt x="14077261" y="0"/>
                </a:lnTo>
                <a:lnTo>
                  <a:pt x="14077261" y="9431765"/>
                </a:lnTo>
                <a:lnTo>
                  <a:pt x="0" y="9431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421772" y="401929"/>
            <a:ext cx="3026111" cy="4114800"/>
          </a:xfrm>
          <a:custGeom>
            <a:avLst/>
            <a:gdLst/>
            <a:ahLst/>
            <a:cxnLst/>
            <a:rect l="l" t="t" r="r" b="b"/>
            <a:pathLst>
              <a:path w="3026111" h="4114800">
                <a:moveTo>
                  <a:pt x="0" y="0"/>
                </a:moveTo>
                <a:lnTo>
                  <a:pt x="3026111" y="0"/>
                </a:lnTo>
                <a:lnTo>
                  <a:pt x="30261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3429001" y="2095477"/>
            <a:ext cx="10371514" cy="1226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is a mac address?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62401" y="3667655"/>
            <a:ext cx="9350156" cy="1226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is a </a:t>
            </a:r>
            <a:r>
              <a:rPr lang="en-US" sz="7199" dirty="0" err="1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ip</a:t>
            </a: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 address?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71801" y="5494553"/>
            <a:ext cx="11449972" cy="1226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does LAN stand for?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67946" y="7322139"/>
            <a:ext cx="11760498" cy="122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does WAN stand for?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38145" y="240004"/>
            <a:ext cx="321171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Recap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7679" y="3016735"/>
            <a:ext cx="4100656" cy="4845679"/>
          </a:xfrm>
          <a:custGeom>
            <a:avLst/>
            <a:gdLst/>
            <a:ahLst/>
            <a:cxnLst/>
            <a:rect l="l" t="t" r="r" b="b"/>
            <a:pathLst>
              <a:path w="4100656" h="4845679">
                <a:moveTo>
                  <a:pt x="0" y="0"/>
                </a:moveTo>
                <a:lnTo>
                  <a:pt x="4100656" y="0"/>
                </a:lnTo>
                <a:lnTo>
                  <a:pt x="4100656" y="4845679"/>
                </a:lnTo>
                <a:lnTo>
                  <a:pt x="0" y="4845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37034" y="54028"/>
            <a:ext cx="17413932" cy="140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might happen if a layer fails?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2952" y="54028"/>
            <a:ext cx="17482096" cy="140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Match each type of tool to its layer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273054" y="1913035"/>
            <a:ext cx="3383012" cy="140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Router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00200" y="3550815"/>
            <a:ext cx="14618615" cy="140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Switch (Dumb and managed)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81600" y="4991100"/>
            <a:ext cx="7071838" cy="140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Web browser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73054" y="6630676"/>
            <a:ext cx="3061915" cy="140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Cable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148770" y="1998902"/>
            <a:ext cx="5990460" cy="6289197"/>
          </a:xfrm>
          <a:custGeom>
            <a:avLst/>
            <a:gdLst/>
            <a:ahLst/>
            <a:cxnLst/>
            <a:rect l="l" t="t" r="r" b="b"/>
            <a:pathLst>
              <a:path w="5990460" h="6289197">
                <a:moveTo>
                  <a:pt x="0" y="0"/>
                </a:moveTo>
                <a:lnTo>
                  <a:pt x="5990460" y="0"/>
                </a:lnTo>
                <a:lnTo>
                  <a:pt x="5990460" y="6289196"/>
                </a:lnTo>
                <a:lnTo>
                  <a:pt x="0" y="6289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6797799" y="54028"/>
            <a:ext cx="4692402" cy="140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Protocols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97799" y="54028"/>
            <a:ext cx="4692402" cy="140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Protocols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265811"/>
            <a:ext cx="18288000" cy="5350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Every time we use the internet, hundreds of tiny ‘languages’ (protocols) work together to move data.</a:t>
            </a:r>
          </a:p>
          <a:p>
            <a:pPr algn="ctr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 You’re going to become protocol experts and teach the class one of them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9585" y="2132386"/>
            <a:ext cx="16588829" cy="489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does it stand for?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does it do?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Which OSI/TCP layer does it belong to?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 real-world example of it in action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3942922" y="198811"/>
            <a:ext cx="4144945" cy="4114800"/>
          </a:xfrm>
          <a:custGeom>
            <a:avLst/>
            <a:gdLst/>
            <a:ahLst/>
            <a:cxnLst/>
            <a:rect l="l" t="t" r="r" b="b"/>
            <a:pathLst>
              <a:path w="4144945" h="4114800">
                <a:moveTo>
                  <a:pt x="0" y="0"/>
                </a:moveTo>
                <a:lnTo>
                  <a:pt x="4144945" y="0"/>
                </a:lnTo>
                <a:lnTo>
                  <a:pt x="41449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6797799" y="54028"/>
            <a:ext cx="4692402" cy="140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Protocols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9585" y="2132386"/>
            <a:ext cx="16588829" cy="489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does it stand for?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does it do?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Which OSI/TCP layer does it belong to?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 real-world example of it in action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4479714" y="198811"/>
            <a:ext cx="3658431" cy="4114800"/>
          </a:xfrm>
          <a:custGeom>
            <a:avLst/>
            <a:gdLst/>
            <a:ahLst/>
            <a:cxnLst/>
            <a:rect l="l" t="t" r="r" b="b"/>
            <a:pathLst>
              <a:path w="3658431" h="4114800">
                <a:moveTo>
                  <a:pt x="0" y="0"/>
                </a:moveTo>
                <a:lnTo>
                  <a:pt x="3658432" y="0"/>
                </a:lnTo>
                <a:lnTo>
                  <a:pt x="3658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6347594" y="54028"/>
            <a:ext cx="5592812" cy="140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Teach Back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95191" y="440648"/>
            <a:ext cx="9102599" cy="9276534"/>
          </a:xfrm>
          <a:custGeom>
            <a:avLst/>
            <a:gdLst/>
            <a:ahLst/>
            <a:cxnLst/>
            <a:rect l="l" t="t" r="r" b="b"/>
            <a:pathLst>
              <a:path w="9102599" h="9276534">
                <a:moveTo>
                  <a:pt x="0" y="0"/>
                </a:moveTo>
                <a:lnTo>
                  <a:pt x="9102598" y="0"/>
                </a:lnTo>
                <a:lnTo>
                  <a:pt x="9102598" y="9276534"/>
                </a:lnTo>
                <a:lnTo>
                  <a:pt x="0" y="9276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84242" y="3537093"/>
            <a:ext cx="4848386" cy="5164725"/>
          </a:xfrm>
          <a:custGeom>
            <a:avLst/>
            <a:gdLst/>
            <a:ahLst/>
            <a:cxnLst/>
            <a:rect l="l" t="t" r="r" b="b"/>
            <a:pathLst>
              <a:path w="4848386" h="5164725">
                <a:moveTo>
                  <a:pt x="0" y="0"/>
                </a:moveTo>
                <a:lnTo>
                  <a:pt x="4848385" y="0"/>
                </a:lnTo>
                <a:lnTo>
                  <a:pt x="4848385" y="5164725"/>
                </a:lnTo>
                <a:lnTo>
                  <a:pt x="0" y="5164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0" y="54028"/>
            <a:ext cx="18288000" cy="285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Which of these protocols do you think we use the most often?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11600" y="3883998"/>
            <a:ext cx="4238626" cy="4844144"/>
          </a:xfrm>
          <a:custGeom>
            <a:avLst/>
            <a:gdLst/>
            <a:ahLst/>
            <a:cxnLst/>
            <a:rect l="l" t="t" r="r" b="b"/>
            <a:pathLst>
              <a:path w="4238626" h="4844144">
                <a:moveTo>
                  <a:pt x="0" y="0"/>
                </a:moveTo>
                <a:lnTo>
                  <a:pt x="4238626" y="0"/>
                </a:lnTo>
                <a:lnTo>
                  <a:pt x="4238626" y="4844144"/>
                </a:lnTo>
                <a:lnTo>
                  <a:pt x="0" y="4844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0" y="54028"/>
            <a:ext cx="18288000" cy="285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would happen if DNS or DHCP failed?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33912" y="220605"/>
            <a:ext cx="2385521" cy="1616191"/>
          </a:xfrm>
          <a:custGeom>
            <a:avLst/>
            <a:gdLst/>
            <a:ahLst/>
            <a:cxnLst/>
            <a:rect l="l" t="t" r="r" b="b"/>
            <a:pathLst>
              <a:path w="2385521" h="1616191">
                <a:moveTo>
                  <a:pt x="0" y="0"/>
                </a:moveTo>
                <a:lnTo>
                  <a:pt x="2385521" y="0"/>
                </a:lnTo>
                <a:lnTo>
                  <a:pt x="2385521" y="1616190"/>
                </a:lnTo>
                <a:lnTo>
                  <a:pt x="0" y="1616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239000" y="-136472"/>
            <a:ext cx="3409875" cy="140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Recap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02863" y="1331654"/>
            <a:ext cx="1428005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Which device connects networks?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00114" y="2711566"/>
            <a:ext cx="14091642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Which layer adds addressing Info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00114" y="3959225"/>
            <a:ext cx="14087773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protocol gives IP addresses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4281" y="5343525"/>
            <a:ext cx="17777222" cy="242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does HTTPS do differently to HTTP?</a:t>
            </a:r>
          </a:p>
          <a:p>
            <a:pPr algn="ctr">
              <a:lnSpc>
                <a:spcPts val="9799"/>
              </a:lnSpc>
            </a:pPr>
            <a:endParaRPr lang="en-US" sz="69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3407" y="6835775"/>
            <a:ext cx="18065055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OSI layer would a switch operate at?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421772" y="401929"/>
            <a:ext cx="3026111" cy="4114800"/>
          </a:xfrm>
          <a:custGeom>
            <a:avLst/>
            <a:gdLst/>
            <a:ahLst/>
            <a:cxnLst/>
            <a:rect l="l" t="t" r="r" b="b"/>
            <a:pathLst>
              <a:path w="3026111" h="4114800">
                <a:moveTo>
                  <a:pt x="0" y="0"/>
                </a:moveTo>
                <a:lnTo>
                  <a:pt x="3026111" y="0"/>
                </a:lnTo>
                <a:lnTo>
                  <a:pt x="30261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3955731" y="2095477"/>
            <a:ext cx="9238704" cy="1226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Draw a star network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83388" y="3667655"/>
            <a:ext cx="9757271" cy="1226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Draw a mesh network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55731" y="5494553"/>
            <a:ext cx="9295656" cy="1226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Draw a tree network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83388" y="7322139"/>
            <a:ext cx="9929615" cy="122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does a VLAN do?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38145" y="240004"/>
            <a:ext cx="321171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Recap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309455" y="6987145"/>
            <a:ext cx="3669090" cy="3045345"/>
          </a:xfrm>
          <a:custGeom>
            <a:avLst/>
            <a:gdLst/>
            <a:ahLst/>
            <a:cxnLst/>
            <a:rect l="l" t="t" r="r" b="b"/>
            <a:pathLst>
              <a:path w="3669090" h="3045345">
                <a:moveTo>
                  <a:pt x="0" y="0"/>
                </a:moveTo>
                <a:lnTo>
                  <a:pt x="3669090" y="0"/>
                </a:lnTo>
                <a:lnTo>
                  <a:pt x="3669090" y="3045345"/>
                </a:lnTo>
                <a:lnTo>
                  <a:pt x="0" y="3045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831010" y="404918"/>
            <a:ext cx="8625979" cy="250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Learning Objectives</a:t>
            </a:r>
          </a:p>
          <a:p>
            <a:pPr algn="ctr">
              <a:lnSpc>
                <a:spcPts val="10079"/>
              </a:lnSpc>
            </a:pPr>
            <a:endParaRPr lang="en-US" sz="71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826697" y="1943459"/>
            <a:ext cx="13750697" cy="661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Identify key components of a network and what they do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05201" y="6055627"/>
            <a:ext cx="12089780" cy="661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Match and interpret common network protocols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4403725"/>
            <a:ext cx="17449800" cy="1393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Explain how OSI and TCP/IP models describes how data moves through a network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09800" y="3086101"/>
            <a:ext cx="15049500" cy="661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Apply understanding to diagnose and explain network faults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16428" y="-133350"/>
            <a:ext cx="4255145" cy="122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Extension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1352775"/>
            <a:ext cx="18288000" cy="864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Imagine you are journalists for Tech Weekly, and you’ve just heard that one major internet protocol has suddenly failed across the world.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endParaRPr lang="en-US" sz="37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Your job is to create a quick news flash (short article or poster) explaining: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endParaRPr lang="en-US" sz="37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Which protocol failed (choose one: DNS, HTTP, SMTP, DHCP, etc).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endParaRPr lang="en-US" sz="37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that protocol normally does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endParaRPr lang="en-US" sz="37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What’s happening to people/businesses now that it’s broken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endParaRPr lang="en-US" sz="37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(Stretch) Which OSI/TCP layer it belongs to and how engineers might fix it.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endParaRPr lang="en-US" sz="37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80709" y="3376982"/>
            <a:ext cx="8326582" cy="5537177"/>
          </a:xfrm>
          <a:custGeom>
            <a:avLst/>
            <a:gdLst/>
            <a:ahLst/>
            <a:cxnLst/>
            <a:rect l="l" t="t" r="r" b="b"/>
            <a:pathLst>
              <a:path w="8326582" h="5537177">
                <a:moveTo>
                  <a:pt x="0" y="0"/>
                </a:moveTo>
                <a:lnTo>
                  <a:pt x="8326582" y="0"/>
                </a:lnTo>
                <a:lnTo>
                  <a:pt x="8326582" y="5537177"/>
                </a:lnTo>
                <a:lnTo>
                  <a:pt x="0" y="5537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0" y="404918"/>
            <a:ext cx="18288000" cy="250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Which failure would cause the most chaos?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92907" y="3766568"/>
            <a:ext cx="5636712" cy="4114800"/>
          </a:xfrm>
          <a:custGeom>
            <a:avLst/>
            <a:gdLst/>
            <a:ahLst/>
            <a:cxnLst/>
            <a:rect l="l" t="t" r="r" b="b"/>
            <a:pathLst>
              <a:path w="5636712" h="4114800">
                <a:moveTo>
                  <a:pt x="0" y="0"/>
                </a:moveTo>
                <a:lnTo>
                  <a:pt x="5636713" y="0"/>
                </a:lnTo>
                <a:lnTo>
                  <a:pt x="56367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0" y="404918"/>
            <a:ext cx="18288000" cy="250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If you could only keep 3 network protocols, what would they be and why?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309455" y="6987145"/>
            <a:ext cx="3669090" cy="3045345"/>
          </a:xfrm>
          <a:custGeom>
            <a:avLst/>
            <a:gdLst/>
            <a:ahLst/>
            <a:cxnLst/>
            <a:rect l="l" t="t" r="r" b="b"/>
            <a:pathLst>
              <a:path w="3669090" h="3045345">
                <a:moveTo>
                  <a:pt x="0" y="0"/>
                </a:moveTo>
                <a:lnTo>
                  <a:pt x="3669090" y="0"/>
                </a:lnTo>
                <a:lnTo>
                  <a:pt x="3669090" y="3045345"/>
                </a:lnTo>
                <a:lnTo>
                  <a:pt x="0" y="3045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831010" y="404918"/>
            <a:ext cx="8625979" cy="250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Learning Objectives</a:t>
            </a:r>
          </a:p>
          <a:p>
            <a:pPr algn="ctr">
              <a:lnSpc>
                <a:spcPts val="10079"/>
              </a:lnSpc>
            </a:pPr>
            <a:endParaRPr lang="en-US" sz="71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667000" y="1943459"/>
            <a:ext cx="13910394" cy="661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Identify key components of a network and what they do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52801" y="6055626"/>
            <a:ext cx="12242180" cy="661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Match and interpret common network protocols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6060" y="4403725"/>
            <a:ext cx="17101940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Explain how OSI and TCP/IP models describes how data moves through a network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31566" y="3086101"/>
            <a:ext cx="14727734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Apply understanding to diagnose and explain network faults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5486400" y="5143500"/>
            <a:ext cx="7315200" cy="3127248"/>
          </a:xfrm>
          <a:custGeom>
            <a:avLst/>
            <a:gdLst/>
            <a:ahLst/>
            <a:cxnLst/>
            <a:rect l="l" t="t" r="r" b="b"/>
            <a:pathLst>
              <a:path w="7315200" h="3127248">
                <a:moveTo>
                  <a:pt x="0" y="0"/>
                </a:moveTo>
                <a:lnTo>
                  <a:pt x="7315200" y="0"/>
                </a:lnTo>
                <a:lnTo>
                  <a:pt x="7315200" y="3127248"/>
                </a:lnTo>
                <a:lnTo>
                  <a:pt x="0" y="3127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0" y="404918"/>
            <a:ext cx="18288000" cy="3779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What do you think happens between typing a web address and the page loading?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pic>
        <p:nvPicPr>
          <p:cNvPr id="4" name="Picture 4"/>
          <p:cNvPicPr>
            <a:picLocks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470505" y="477529"/>
            <a:ext cx="12044802" cy="90336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420595" y="4998132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0764628" y="5143500"/>
            <a:ext cx="4628098" cy="4114800"/>
          </a:xfrm>
          <a:custGeom>
            <a:avLst/>
            <a:gdLst/>
            <a:ahLst/>
            <a:cxnLst/>
            <a:rect l="l" t="t" r="r" b="b"/>
            <a:pathLst>
              <a:path w="4628098" h="4114800">
                <a:moveTo>
                  <a:pt x="0" y="0"/>
                </a:moveTo>
                <a:lnTo>
                  <a:pt x="4628098" y="0"/>
                </a:lnTo>
                <a:lnTo>
                  <a:pt x="4628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7687940" y="385868"/>
            <a:ext cx="2912120" cy="140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Client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2575" y="2102658"/>
            <a:ext cx="17445484" cy="140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The device that asks for something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170522" y="5398089"/>
            <a:ext cx="3569589" cy="4114800"/>
          </a:xfrm>
          <a:custGeom>
            <a:avLst/>
            <a:gdLst/>
            <a:ahLst/>
            <a:cxnLst/>
            <a:rect l="l" t="t" r="r" b="b"/>
            <a:pathLst>
              <a:path w="3569589" h="4114800">
                <a:moveTo>
                  <a:pt x="0" y="0"/>
                </a:moveTo>
                <a:lnTo>
                  <a:pt x="3569589" y="0"/>
                </a:lnTo>
                <a:lnTo>
                  <a:pt x="3569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7489732" y="385868"/>
            <a:ext cx="3242264" cy="140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Server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2102658"/>
            <a:ext cx="17910633" cy="285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The device that provides what’s been requested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3934854" y="5492953"/>
            <a:ext cx="10418292" cy="3659425"/>
          </a:xfrm>
          <a:custGeom>
            <a:avLst/>
            <a:gdLst/>
            <a:ahLst/>
            <a:cxnLst/>
            <a:rect l="l" t="t" r="r" b="b"/>
            <a:pathLst>
              <a:path w="10418292" h="3659425">
                <a:moveTo>
                  <a:pt x="0" y="0"/>
                </a:moveTo>
                <a:lnTo>
                  <a:pt x="10418292" y="0"/>
                </a:lnTo>
                <a:lnTo>
                  <a:pt x="10418292" y="3659425"/>
                </a:lnTo>
                <a:lnTo>
                  <a:pt x="0" y="3659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7239000" y="385868"/>
            <a:ext cx="3578200" cy="140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Switch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2112183"/>
            <a:ext cx="17910633" cy="254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9"/>
              </a:lnSpc>
            </a:pPr>
            <a:r>
              <a:rPr lang="en-US" sz="72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Connects multiple devices in a LAN and directs traffic inside that local network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F3D0F35BECBD4DAAC17028F29E0D2F" ma:contentTypeVersion="3" ma:contentTypeDescription="Create a new document." ma:contentTypeScope="" ma:versionID="d74a595f8593d6f539211a7bbc50a54b">
  <xsd:schema xmlns:xsd="http://www.w3.org/2001/XMLSchema" xmlns:xs="http://www.w3.org/2001/XMLSchema" xmlns:p="http://schemas.microsoft.com/office/2006/metadata/properties" xmlns:ns2="bc2fa7dd-ef05-4ab0-a50a-4e0e11717674" targetNamespace="http://schemas.microsoft.com/office/2006/metadata/properties" ma:root="true" ma:fieldsID="81cf2bf3f1c9d7773c4c3d089de2172d" ns2:_="">
    <xsd:import namespace="bc2fa7dd-ef05-4ab0-a50a-4e0e117176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2fa7dd-ef05-4ab0-a50a-4e0e117176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775B2A4-7B9C-4E2D-A20C-A7D7D31C9D8C}"/>
</file>

<file path=customXml/itemProps2.xml><?xml version="1.0" encoding="utf-8"?>
<ds:datastoreItem xmlns:ds="http://schemas.openxmlformats.org/officeDocument/2006/customXml" ds:itemID="{3AC2F622-8868-458D-BAD7-B40EFB4276CC}"/>
</file>

<file path=customXml/itemProps3.xml><?xml version="1.0" encoding="utf-8"?>
<ds:datastoreItem xmlns:ds="http://schemas.openxmlformats.org/officeDocument/2006/customXml" ds:itemID="{8D6A2972-30E7-4AB7-9CF1-01C19EFE19DB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1296</Words>
  <Application>Microsoft Office PowerPoint</Application>
  <PresentationFormat>Custom</PresentationFormat>
  <Paragraphs>230</Paragraphs>
  <Slides>33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Arial</vt:lpstr>
      <vt:lpstr>ADLaM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2</dc:title>
  <cp:lastModifiedBy>Bobbie Brandybuck</cp:lastModifiedBy>
  <cp:revision>2</cp:revision>
  <dcterms:created xsi:type="dcterms:W3CDTF">2006-08-16T00:00:00Z</dcterms:created>
  <dcterms:modified xsi:type="dcterms:W3CDTF">2025-11-11T09:46:41Z</dcterms:modified>
  <dc:identifier>DAG1AFGA9Do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0x01010033F3D0F35BECBD4DAAC17028F29E0D2F</vt:lpwstr>
  </property>
</Properties>
</file>